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Helvetica World"/>
      <p:regular r:id="rId30"/>
    </p:embeddedFont>
    <p:embeddedFont>
      <p:font typeface="Helvetica World Bold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nva Sans"/>
      <p:regular r:id="rId36"/>
    </p:embeddedFont>
    <p:embeddedFont>
      <p:font typeface="Canva Sans Bold"/>
      <p:regular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DM Sans Bold"/>
      <p:regular r:id="rId42"/>
    </p:embeddedFont>
    <p:embeddedFont>
      <p:font typeface="Knewave"/>
      <p:regular r:id="rId43"/>
    </p:embeddedFont>
    <p:embeddedFont>
      <p:font typeface="Open Sauce"/>
      <p:regular r:id="rId44"/>
    </p:embeddedFont>
    <p:embeddedFont>
      <p:font typeface="Oswald Bold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413" y="-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45653" y="-101727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36174" y="1252067"/>
            <a:ext cx="12815651" cy="179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8"/>
              </a:lnSpc>
            </a:pPr>
            <a:r>
              <a:rPr lang="en-US" sz="10607" spc="1039">
                <a:solidFill>
                  <a:srgbClr val="FFFFFF"/>
                </a:solidFill>
                <a:latin typeface="Oswald Bold"/>
              </a:rPr>
              <a:t>TOURS</a:t>
            </a:r>
          </a:p>
        </p:txBody>
      </p:sp>
      <p:sp>
        <p:nvSpPr>
          <p:cNvPr id="4" name="Freeform 4"/>
          <p:cNvSpPr/>
          <p:nvPr/>
        </p:nvSpPr>
        <p:spPr>
          <a:xfrm rot="-2990426">
            <a:off x="12305826" y="-944355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679097" y="2898861"/>
            <a:ext cx="10455215" cy="100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An online ticket booking system for historical, iconic and pilgrimage places in India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1462" y="7425937"/>
            <a:ext cx="4505069" cy="16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98" spc="274" dirty="0">
                <a:solidFill>
                  <a:srgbClr val="F5FFF5"/>
                </a:solidFill>
                <a:latin typeface="Helvetica World Bold"/>
              </a:rPr>
              <a:t>Dr. Soumya Sen</a:t>
            </a:r>
          </a:p>
          <a:p>
            <a:pPr algn="ctr">
              <a:lnSpc>
                <a:spcPts val="2895"/>
              </a:lnSpc>
            </a:pPr>
            <a:r>
              <a:rPr lang="en-US" sz="2098" spc="205" dirty="0">
                <a:solidFill>
                  <a:srgbClr val="F5FFF5"/>
                </a:solidFill>
                <a:latin typeface="Helvetica World"/>
              </a:rPr>
              <a:t>Assistant professor</a:t>
            </a:r>
          </a:p>
          <a:p>
            <a:pPr algn="ctr">
              <a:lnSpc>
                <a:spcPts val="2895"/>
              </a:lnSpc>
            </a:pPr>
            <a:r>
              <a:rPr lang="en-US" sz="2098" spc="205" dirty="0" err="1">
                <a:solidFill>
                  <a:srgbClr val="F5FFF5"/>
                </a:solidFill>
                <a:latin typeface="Helvetica World"/>
              </a:rPr>
              <a:t>A.K.Choudhury</a:t>
            </a:r>
            <a:r>
              <a:rPr lang="en-US" sz="2098" spc="205" dirty="0">
                <a:solidFill>
                  <a:srgbClr val="F5FFF5"/>
                </a:solidFill>
                <a:latin typeface="Helvetica World"/>
              </a:rPr>
              <a:t> School of IT</a:t>
            </a:r>
          </a:p>
          <a:p>
            <a:pPr algn="ctr">
              <a:lnSpc>
                <a:spcPts val="2895"/>
              </a:lnSpc>
            </a:pPr>
            <a:r>
              <a:rPr lang="en-US" sz="2098" spc="205" dirty="0">
                <a:solidFill>
                  <a:srgbClr val="F5FFF5"/>
                </a:solidFill>
                <a:latin typeface="Helvetica World"/>
              </a:rPr>
              <a:t>University of Calcutta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54975" y="4362853"/>
            <a:ext cx="43780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5FFF5"/>
                </a:solidFill>
                <a:latin typeface="Canva Sans Bold"/>
              </a:rPr>
              <a:t>Submitted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97451" y="5154472"/>
            <a:ext cx="569309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5FFF5"/>
                </a:solidFill>
                <a:latin typeface="Canva Sans"/>
              </a:rPr>
              <a:t>Pritam sarkar, </a:t>
            </a:r>
            <a:r>
              <a:rPr lang="en-US" sz="3399" dirty="0" err="1">
                <a:solidFill>
                  <a:srgbClr val="F5FFF5"/>
                </a:solidFill>
                <a:latin typeface="Canva Sans"/>
              </a:rPr>
              <a:t>Bishal</a:t>
            </a:r>
            <a:r>
              <a:rPr lang="en-US" sz="3399" dirty="0">
                <a:solidFill>
                  <a:srgbClr val="F5FFF5"/>
                </a:solidFill>
                <a:latin typeface="Canva Sans"/>
              </a:rPr>
              <a:t> Ghosh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2133" y="6472871"/>
            <a:ext cx="7423726" cy="80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dirty="0">
                <a:solidFill>
                  <a:srgbClr val="F5FFF5"/>
                </a:solidFill>
                <a:latin typeface="Canva Sans Bold"/>
              </a:rPr>
              <a:t>Under the guidance of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TECH STACK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58423" y="3442596"/>
            <a:ext cx="5806071" cy="6321653"/>
            <a:chOff x="0" y="0"/>
            <a:chExt cx="1529171" cy="16649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9171" cy="1664962"/>
            </a:xfrm>
            <a:custGeom>
              <a:avLst/>
              <a:gdLst/>
              <a:ahLst/>
              <a:cxnLst/>
              <a:rect l="l" t="t" r="r" b="b"/>
              <a:pathLst>
                <a:path w="1529171" h="1664962">
                  <a:moveTo>
                    <a:pt x="0" y="0"/>
                  </a:moveTo>
                  <a:lnTo>
                    <a:pt x="1529171" y="0"/>
                  </a:lnTo>
                  <a:lnTo>
                    <a:pt x="1529171" y="1664962"/>
                  </a:lnTo>
                  <a:lnTo>
                    <a:pt x="0" y="166496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52393" y="4344442"/>
            <a:ext cx="5418130" cy="447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FFFFFF"/>
                </a:solidFill>
                <a:latin typeface="Open Sauce"/>
              </a:rPr>
              <a:t>Frontend</a:t>
            </a:r>
          </a:p>
          <a:p>
            <a:pPr algn="ctr">
              <a:lnSpc>
                <a:spcPts val="5069"/>
              </a:lnSpc>
            </a:pPr>
            <a:endParaRPr lang="en-US" sz="3899">
              <a:solidFill>
                <a:srgbClr val="FFFFFF"/>
              </a:solidFill>
              <a:latin typeface="Open Sauce"/>
            </a:endParaRPr>
          </a:p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FFFFFF"/>
                </a:solidFill>
                <a:latin typeface="Open Sauce"/>
              </a:rPr>
              <a:t>Backend</a:t>
            </a:r>
          </a:p>
          <a:p>
            <a:pPr algn="ctr">
              <a:lnSpc>
                <a:spcPts val="5069"/>
              </a:lnSpc>
            </a:pPr>
            <a:endParaRPr lang="en-US" sz="3899">
              <a:solidFill>
                <a:srgbClr val="FFFFFF"/>
              </a:solidFill>
              <a:latin typeface="Open Sauce"/>
            </a:endParaRPr>
          </a:p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FFFFFF"/>
                </a:solidFill>
                <a:latin typeface="Open Sauce"/>
              </a:rPr>
              <a:t>Database</a:t>
            </a:r>
          </a:p>
          <a:p>
            <a:pPr algn="ctr">
              <a:lnSpc>
                <a:spcPts val="5069"/>
              </a:lnSpc>
            </a:pPr>
            <a:endParaRPr lang="en-US" sz="3899">
              <a:solidFill>
                <a:srgbClr val="FFFFFF"/>
              </a:solidFill>
              <a:latin typeface="Open Sauce"/>
            </a:endParaRPr>
          </a:p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Open Sauce"/>
              </a:rPr>
              <a:t>Workspace(IDE)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1956" y="4368505"/>
            <a:ext cx="5418130" cy="454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 dirty="0">
                <a:solidFill>
                  <a:srgbClr val="000000"/>
                </a:solidFill>
                <a:latin typeface="Open Sauce"/>
              </a:rPr>
              <a:t>React</a:t>
            </a:r>
          </a:p>
          <a:p>
            <a:pPr algn="ctr">
              <a:lnSpc>
                <a:spcPts val="5069"/>
              </a:lnSpc>
            </a:pPr>
            <a:endParaRPr lang="en-US" sz="3899" dirty="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5069"/>
              </a:lnSpc>
            </a:pPr>
            <a:r>
              <a:rPr lang="en-US" sz="3899" dirty="0">
                <a:solidFill>
                  <a:srgbClr val="000000"/>
                </a:solidFill>
                <a:latin typeface="Open Sauce"/>
              </a:rPr>
              <a:t>NodeJS, </a:t>
            </a:r>
            <a:r>
              <a:rPr lang="en-US" sz="3899" dirty="0" err="1">
                <a:solidFill>
                  <a:srgbClr val="000000"/>
                </a:solidFill>
                <a:latin typeface="Open Sauce"/>
              </a:rPr>
              <a:t>ExpressJS</a:t>
            </a:r>
            <a:endParaRPr lang="en-US" sz="3899" dirty="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5069"/>
              </a:lnSpc>
            </a:pPr>
            <a:endParaRPr lang="en-US" sz="3899" dirty="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5069"/>
              </a:lnSpc>
            </a:pPr>
            <a:r>
              <a:rPr lang="en-US" sz="3899" dirty="0">
                <a:solidFill>
                  <a:srgbClr val="000000"/>
                </a:solidFill>
                <a:latin typeface="Open Sauce"/>
              </a:rPr>
              <a:t>MongoDB</a:t>
            </a:r>
          </a:p>
          <a:p>
            <a:pPr algn="ctr">
              <a:lnSpc>
                <a:spcPts val="5069"/>
              </a:lnSpc>
            </a:pPr>
            <a:endParaRPr lang="en-US" sz="3899" dirty="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 dirty="0">
                <a:solidFill>
                  <a:srgbClr val="000000"/>
                </a:solidFill>
                <a:latin typeface="Open Sauce"/>
              </a:rPr>
              <a:t>VS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57863">
            <a:off x="-645644" y="6522070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392434" y="7367848"/>
            <a:ext cx="14029909" cy="877892"/>
          </a:xfrm>
          <a:custGeom>
            <a:avLst/>
            <a:gdLst/>
            <a:ahLst/>
            <a:cxnLst/>
            <a:rect l="l" t="t" r="r" b="b"/>
            <a:pathLst>
              <a:path w="14029909" h="877892">
                <a:moveTo>
                  <a:pt x="0" y="0"/>
                </a:moveTo>
                <a:lnTo>
                  <a:pt x="14029908" y="0"/>
                </a:lnTo>
                <a:lnTo>
                  <a:pt x="14029908" y="877892"/>
                </a:lnTo>
                <a:lnTo>
                  <a:pt x="0" y="87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2" t="-164894" b="-624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392434" y="2662795"/>
            <a:ext cx="14029909" cy="4818038"/>
            <a:chOff x="0" y="0"/>
            <a:chExt cx="3546165" cy="1217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46165" cy="1217795"/>
            </a:xfrm>
            <a:custGeom>
              <a:avLst/>
              <a:gdLst/>
              <a:ahLst/>
              <a:cxnLst/>
              <a:rect l="l" t="t" r="r" b="b"/>
              <a:pathLst>
                <a:path w="3546165" h="1217795">
                  <a:moveTo>
                    <a:pt x="28143" y="0"/>
                  </a:moveTo>
                  <a:lnTo>
                    <a:pt x="3518022" y="0"/>
                  </a:lnTo>
                  <a:cubicBezTo>
                    <a:pt x="3525486" y="0"/>
                    <a:pt x="3532644" y="2965"/>
                    <a:pt x="3537922" y="8243"/>
                  </a:cubicBezTo>
                  <a:cubicBezTo>
                    <a:pt x="3543200" y="13521"/>
                    <a:pt x="3546165" y="20679"/>
                    <a:pt x="3546165" y="28143"/>
                  </a:cubicBezTo>
                  <a:lnTo>
                    <a:pt x="3546165" y="1189653"/>
                  </a:lnTo>
                  <a:cubicBezTo>
                    <a:pt x="3546165" y="1197117"/>
                    <a:pt x="3543200" y="1204275"/>
                    <a:pt x="3537922" y="1209552"/>
                  </a:cubicBezTo>
                  <a:cubicBezTo>
                    <a:pt x="3532644" y="1214830"/>
                    <a:pt x="3525486" y="1217795"/>
                    <a:pt x="3518022" y="1217795"/>
                  </a:cubicBezTo>
                  <a:lnTo>
                    <a:pt x="28143" y="1217795"/>
                  </a:lnTo>
                  <a:cubicBezTo>
                    <a:pt x="12600" y="1217795"/>
                    <a:pt x="0" y="1205195"/>
                    <a:pt x="0" y="1189653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35030" y="616452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56921" y="2912656"/>
            <a:ext cx="11500934" cy="536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E-ticketing systems involve multiple components, including user registration, payment processing, ticket generation, real-time updates, and more. Managing and integrating these components can be complex and time-consuming.</a:t>
            </a:r>
          </a:p>
          <a:p>
            <a:pPr algn="ctr">
              <a:lnSpc>
                <a:spcPts val="6416"/>
              </a:lnSpc>
            </a:pPr>
            <a:endParaRPr lang="en-US" sz="2799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Implementing real-time crowd updates and ensuring that the information is accurate and up-to-date can be challenging</a:t>
            </a:r>
          </a:p>
          <a:p>
            <a:pPr algn="ctr">
              <a:lnSpc>
                <a:spcPts val="6416"/>
              </a:lnSpc>
            </a:pPr>
            <a:endParaRPr lang="en-US" sz="2799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6416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15323" y="3428457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WEBSITE 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14097000" y="-3848100"/>
            <a:ext cx="151560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85957" y="411495"/>
            <a:ext cx="16116087" cy="9635780"/>
            <a:chOff x="0" y="0"/>
            <a:chExt cx="4244566" cy="25378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4566" cy="2537819"/>
            </a:xfrm>
            <a:custGeom>
              <a:avLst/>
              <a:gdLst/>
              <a:ahLst/>
              <a:cxnLst/>
              <a:rect l="l" t="t" r="r" b="b"/>
              <a:pathLst>
                <a:path w="4244566" h="2537819">
                  <a:moveTo>
                    <a:pt x="24500" y="0"/>
                  </a:moveTo>
                  <a:lnTo>
                    <a:pt x="4220066" y="0"/>
                  </a:lnTo>
                  <a:cubicBezTo>
                    <a:pt x="4226564" y="0"/>
                    <a:pt x="4232796" y="2581"/>
                    <a:pt x="4237390" y="7176"/>
                  </a:cubicBezTo>
                  <a:cubicBezTo>
                    <a:pt x="4241985" y="11770"/>
                    <a:pt x="4244566" y="18002"/>
                    <a:pt x="4244566" y="24500"/>
                  </a:cubicBezTo>
                  <a:lnTo>
                    <a:pt x="4244566" y="2513319"/>
                  </a:lnTo>
                  <a:cubicBezTo>
                    <a:pt x="4244566" y="2526850"/>
                    <a:pt x="4233597" y="2537819"/>
                    <a:pt x="4220066" y="2537819"/>
                  </a:cubicBezTo>
                  <a:lnTo>
                    <a:pt x="24500" y="2537819"/>
                  </a:lnTo>
                  <a:cubicBezTo>
                    <a:pt x="10969" y="2537819"/>
                    <a:pt x="0" y="2526850"/>
                    <a:pt x="0" y="2513319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37188" y="411495"/>
            <a:ext cx="16013624" cy="8865876"/>
          </a:xfrm>
          <a:custGeom>
            <a:avLst/>
            <a:gdLst/>
            <a:ahLst/>
            <a:cxnLst/>
            <a:rect l="l" t="t" r="r" b="b"/>
            <a:pathLst>
              <a:path w="16013624" h="8865876">
                <a:moveTo>
                  <a:pt x="0" y="0"/>
                </a:moveTo>
                <a:lnTo>
                  <a:pt x="16013624" y="0"/>
                </a:lnTo>
                <a:lnTo>
                  <a:pt x="16013624" y="8865877"/>
                </a:lnTo>
                <a:lnTo>
                  <a:pt x="0" y="8865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91508" y="9386555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Sign Up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424493" y="832863"/>
            <a:ext cx="14110892" cy="8621275"/>
            <a:chOff x="0" y="0"/>
            <a:chExt cx="3716449" cy="22706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16449" cy="2270624"/>
            </a:xfrm>
            <a:custGeom>
              <a:avLst/>
              <a:gdLst/>
              <a:ahLst/>
              <a:cxnLst/>
              <a:rect l="l" t="t" r="r" b="b"/>
              <a:pathLst>
                <a:path w="3716449" h="2270624">
                  <a:moveTo>
                    <a:pt x="27981" y="0"/>
                  </a:moveTo>
                  <a:lnTo>
                    <a:pt x="3688468" y="0"/>
                  </a:lnTo>
                  <a:cubicBezTo>
                    <a:pt x="3703922" y="0"/>
                    <a:pt x="3716449" y="12528"/>
                    <a:pt x="3716449" y="27981"/>
                  </a:cubicBezTo>
                  <a:lnTo>
                    <a:pt x="3716449" y="2242643"/>
                  </a:lnTo>
                  <a:cubicBezTo>
                    <a:pt x="3716449" y="2258096"/>
                    <a:pt x="3703922" y="2270624"/>
                    <a:pt x="3688468" y="2270624"/>
                  </a:cubicBezTo>
                  <a:lnTo>
                    <a:pt x="27981" y="2270624"/>
                  </a:lnTo>
                  <a:cubicBezTo>
                    <a:pt x="12528" y="2270624"/>
                    <a:pt x="0" y="2258096"/>
                    <a:pt x="0" y="2242643"/>
                  </a:cubicBezTo>
                  <a:lnTo>
                    <a:pt x="0" y="27981"/>
                  </a:lnTo>
                  <a:cubicBezTo>
                    <a:pt x="0" y="12528"/>
                    <a:pt x="12528" y="0"/>
                    <a:pt x="27981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970092" y="600981"/>
            <a:ext cx="15019694" cy="8130268"/>
          </a:xfrm>
          <a:custGeom>
            <a:avLst/>
            <a:gdLst/>
            <a:ahLst/>
            <a:cxnLst/>
            <a:rect l="l" t="t" r="r" b="b"/>
            <a:pathLst>
              <a:path w="15019694" h="8130268">
                <a:moveTo>
                  <a:pt x="0" y="0"/>
                </a:moveTo>
                <a:lnTo>
                  <a:pt x="15019694" y="0"/>
                </a:lnTo>
                <a:lnTo>
                  <a:pt x="15019694" y="8130269"/>
                </a:lnTo>
                <a:lnTo>
                  <a:pt x="0" y="8130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2" r="-13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91508" y="8879462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Login Page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2" y="5514055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390655" y="418937"/>
            <a:ext cx="15506685" cy="9449126"/>
            <a:chOff x="0" y="0"/>
            <a:chExt cx="4084065" cy="2488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84065" cy="2488659"/>
            </a:xfrm>
            <a:custGeom>
              <a:avLst/>
              <a:gdLst/>
              <a:ahLst/>
              <a:cxnLst/>
              <a:rect l="l" t="t" r="r" b="b"/>
              <a:pathLst>
                <a:path w="4084065" h="2488659">
                  <a:moveTo>
                    <a:pt x="25462" y="0"/>
                  </a:moveTo>
                  <a:lnTo>
                    <a:pt x="4058603" y="0"/>
                  </a:lnTo>
                  <a:cubicBezTo>
                    <a:pt x="4072665" y="0"/>
                    <a:pt x="4084065" y="11400"/>
                    <a:pt x="4084065" y="25462"/>
                  </a:cubicBezTo>
                  <a:lnTo>
                    <a:pt x="4084065" y="2463196"/>
                  </a:lnTo>
                  <a:cubicBezTo>
                    <a:pt x="4084065" y="2469949"/>
                    <a:pt x="4081383" y="2476426"/>
                    <a:pt x="4076608" y="2481201"/>
                  </a:cubicBezTo>
                  <a:cubicBezTo>
                    <a:pt x="4071832" y="2485976"/>
                    <a:pt x="4065356" y="2488659"/>
                    <a:pt x="4058603" y="2488659"/>
                  </a:cubicBezTo>
                  <a:lnTo>
                    <a:pt x="25462" y="2488659"/>
                  </a:lnTo>
                  <a:cubicBezTo>
                    <a:pt x="18709" y="2488659"/>
                    <a:pt x="12233" y="2485976"/>
                    <a:pt x="7458" y="2481201"/>
                  </a:cubicBezTo>
                  <a:cubicBezTo>
                    <a:pt x="2683" y="2476426"/>
                    <a:pt x="0" y="2469949"/>
                    <a:pt x="0" y="2463196"/>
                  </a:cubicBezTo>
                  <a:lnTo>
                    <a:pt x="0" y="25462"/>
                  </a:lnTo>
                  <a:cubicBezTo>
                    <a:pt x="0" y="18709"/>
                    <a:pt x="2683" y="12233"/>
                    <a:pt x="7458" y="7458"/>
                  </a:cubicBezTo>
                  <a:cubicBezTo>
                    <a:pt x="12233" y="2683"/>
                    <a:pt x="18709" y="0"/>
                    <a:pt x="25462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91508" y="91757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Home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9377E-F56D-6211-E63B-FA9AAF8FD5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15"/>
          <a:stretch/>
        </p:blipFill>
        <p:spPr>
          <a:xfrm>
            <a:off x="4248904" y="893928"/>
            <a:ext cx="9790189" cy="8159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317983" y="1028700"/>
            <a:ext cx="12270434" cy="7395368"/>
          </a:xfrm>
          <a:custGeom>
            <a:avLst/>
            <a:gdLst/>
            <a:ahLst/>
            <a:cxnLst/>
            <a:rect l="l" t="t" r="r" b="b"/>
            <a:pathLst>
              <a:path w="12270434" h="7395368">
                <a:moveTo>
                  <a:pt x="0" y="0"/>
                </a:moveTo>
                <a:lnTo>
                  <a:pt x="12270434" y="0"/>
                </a:lnTo>
                <a:lnTo>
                  <a:pt x="12270434" y="7395368"/>
                </a:lnTo>
                <a:lnTo>
                  <a:pt x="0" y="739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717" b="-97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91508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Home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15108" y="737910"/>
            <a:ext cx="10325778" cy="7816592"/>
          </a:xfrm>
          <a:custGeom>
            <a:avLst/>
            <a:gdLst/>
            <a:ahLst/>
            <a:cxnLst/>
            <a:rect l="l" t="t" r="r" b="b"/>
            <a:pathLst>
              <a:path w="10325778" h="7816592">
                <a:moveTo>
                  <a:pt x="0" y="0"/>
                </a:moveTo>
                <a:lnTo>
                  <a:pt x="10325778" y="0"/>
                </a:lnTo>
                <a:lnTo>
                  <a:pt x="10325778" y="7816593"/>
                </a:lnTo>
                <a:lnTo>
                  <a:pt x="0" y="7816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58" b="-34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Place Details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89793" y="876548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Place Photos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3007C2-B32F-1674-A947-A18CF0CAB6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73"/>
          <a:stretch/>
        </p:blipFill>
        <p:spPr>
          <a:xfrm>
            <a:off x="5710356" y="647700"/>
            <a:ext cx="7409275" cy="80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86850" y="1224856"/>
            <a:ext cx="13314300" cy="7449570"/>
          </a:xfrm>
          <a:custGeom>
            <a:avLst/>
            <a:gdLst/>
            <a:ahLst/>
            <a:cxnLst/>
            <a:rect l="l" t="t" r="r" b="b"/>
            <a:pathLst>
              <a:path w="13314300" h="7449570">
                <a:moveTo>
                  <a:pt x="0" y="0"/>
                </a:moveTo>
                <a:lnTo>
                  <a:pt x="13314300" y="0"/>
                </a:lnTo>
                <a:lnTo>
                  <a:pt x="13314300" y="7449569"/>
                </a:lnTo>
                <a:lnTo>
                  <a:pt x="0" y="7449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" r="-2678" b="-19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759825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Open Sauce"/>
              </a:rPr>
              <a:t>Ticket booking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048700" y="8463373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048700" y="1397216"/>
            <a:ext cx="4920723" cy="7066157"/>
            <a:chOff x="0" y="0"/>
            <a:chExt cx="1295993" cy="1861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993" cy="1861045"/>
            </a:xfrm>
            <a:custGeom>
              <a:avLst/>
              <a:gdLst/>
              <a:ahLst/>
              <a:cxnLst/>
              <a:rect l="l" t="t" r="r" b="b"/>
              <a:pathLst>
                <a:path w="1295993" h="1861045">
                  <a:moveTo>
                    <a:pt x="0" y="0"/>
                  </a:moveTo>
                  <a:lnTo>
                    <a:pt x="1295993" y="0"/>
                  </a:lnTo>
                  <a:lnTo>
                    <a:pt x="1295993" y="1861045"/>
                  </a:lnTo>
                  <a:lnTo>
                    <a:pt x="0" y="186104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231810" y="1763037"/>
            <a:ext cx="4554503" cy="4847532"/>
          </a:xfrm>
          <a:custGeom>
            <a:avLst/>
            <a:gdLst/>
            <a:ahLst/>
            <a:cxnLst/>
            <a:rect l="l" t="t" r="r" b="b"/>
            <a:pathLst>
              <a:path w="4554503" h="4847532">
                <a:moveTo>
                  <a:pt x="0" y="0"/>
                </a:moveTo>
                <a:lnTo>
                  <a:pt x="4554503" y="0"/>
                </a:lnTo>
                <a:lnTo>
                  <a:pt x="4554503" y="4847532"/>
                </a:lnTo>
                <a:lnTo>
                  <a:pt x="0" y="4847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3" r="-195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191002" y="1162050"/>
            <a:ext cx="6952998" cy="24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8"/>
              </a:lnSpc>
            </a:pPr>
            <a:r>
              <a:rPr lang="en-US" sz="9055" spc="887">
                <a:solidFill>
                  <a:srgbClr val="231F20"/>
                </a:solidFill>
                <a:latin typeface="Oswald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1002" y="3680853"/>
            <a:ext cx="8539121" cy="4596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6"/>
              </a:lnSpc>
            </a:pPr>
            <a:r>
              <a:rPr lang="en-US" sz="2590" dirty="0">
                <a:solidFill>
                  <a:srgbClr val="231F20"/>
                </a:solidFill>
                <a:latin typeface="DM Sans"/>
              </a:rPr>
              <a:t>Background: An e-ticket (electronic ticket) is a paperless electronic document used for ticketing. It can help in better crowd management of museums/heritage sites. In addition, the prediction of the expected crowd should be added as a feature. Objective? It reduces booking expenses by eliminating the need for printing and mailing paper documents? Can help in keeping a better record of visitors? Can improve sales as a visitor can book, purchase and print out the electronic ticket any time 24 hours a day?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934969" y="1028700"/>
            <a:ext cx="12954238" cy="7531281"/>
          </a:xfrm>
          <a:custGeom>
            <a:avLst/>
            <a:gdLst/>
            <a:ahLst/>
            <a:cxnLst/>
            <a:rect l="l" t="t" r="r" b="b"/>
            <a:pathLst>
              <a:path w="12954238" h="7531281">
                <a:moveTo>
                  <a:pt x="0" y="0"/>
                </a:moveTo>
                <a:lnTo>
                  <a:pt x="12954239" y="0"/>
                </a:lnTo>
                <a:lnTo>
                  <a:pt x="12954239" y="7531281"/>
                </a:lnTo>
                <a:lnTo>
                  <a:pt x="0" y="7531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Summary of tickets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902534" y="1227223"/>
            <a:ext cx="11019108" cy="6826748"/>
          </a:xfrm>
          <a:custGeom>
            <a:avLst/>
            <a:gdLst/>
            <a:ahLst/>
            <a:cxnLst/>
            <a:rect l="l" t="t" r="r" b="b"/>
            <a:pathLst>
              <a:path w="11019108" h="6826748">
                <a:moveTo>
                  <a:pt x="0" y="0"/>
                </a:moveTo>
                <a:lnTo>
                  <a:pt x="11019109" y="0"/>
                </a:lnTo>
                <a:lnTo>
                  <a:pt x="11019109" y="6826749"/>
                </a:lnTo>
                <a:lnTo>
                  <a:pt x="0" y="6826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Checkout page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683477" y="1224373"/>
            <a:ext cx="13457222" cy="7450535"/>
          </a:xfrm>
          <a:custGeom>
            <a:avLst/>
            <a:gdLst/>
            <a:ahLst/>
            <a:cxnLst/>
            <a:rect l="l" t="t" r="r" b="b"/>
            <a:pathLst>
              <a:path w="13457222" h="7450535">
                <a:moveTo>
                  <a:pt x="0" y="0"/>
                </a:moveTo>
                <a:lnTo>
                  <a:pt x="13457222" y="0"/>
                </a:lnTo>
                <a:lnTo>
                  <a:pt x="13457222" y="7450535"/>
                </a:lnTo>
                <a:lnTo>
                  <a:pt x="0" y="7450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7693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Payment success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288791" y="445143"/>
            <a:ext cx="14246594" cy="9008994"/>
            <a:chOff x="0" y="0"/>
            <a:chExt cx="3752189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2189" cy="2372739"/>
            </a:xfrm>
            <a:custGeom>
              <a:avLst/>
              <a:gdLst/>
              <a:ahLst/>
              <a:cxnLst/>
              <a:rect l="l" t="t" r="r" b="b"/>
              <a:pathLst>
                <a:path w="3752189" h="2372739">
                  <a:moveTo>
                    <a:pt x="27715" y="0"/>
                  </a:moveTo>
                  <a:lnTo>
                    <a:pt x="3724475" y="0"/>
                  </a:lnTo>
                  <a:cubicBezTo>
                    <a:pt x="3739781" y="0"/>
                    <a:pt x="3752189" y="12408"/>
                    <a:pt x="3752189" y="27715"/>
                  </a:cubicBezTo>
                  <a:lnTo>
                    <a:pt x="3752189" y="2345024"/>
                  </a:lnTo>
                  <a:cubicBezTo>
                    <a:pt x="3752189" y="2360331"/>
                    <a:pt x="3739781" y="2372739"/>
                    <a:pt x="3724475" y="2372739"/>
                  </a:cubicBezTo>
                  <a:lnTo>
                    <a:pt x="27715" y="2372739"/>
                  </a:lnTo>
                  <a:cubicBezTo>
                    <a:pt x="12408" y="2372739"/>
                    <a:pt x="0" y="2360331"/>
                    <a:pt x="0" y="2345024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05281" y="1623997"/>
            <a:ext cx="12013614" cy="6651287"/>
          </a:xfrm>
          <a:custGeom>
            <a:avLst/>
            <a:gdLst/>
            <a:ahLst/>
            <a:cxnLst/>
            <a:rect l="l" t="t" r="r" b="b"/>
            <a:pathLst>
              <a:path w="12013614" h="6651287">
                <a:moveTo>
                  <a:pt x="0" y="0"/>
                </a:moveTo>
                <a:lnTo>
                  <a:pt x="12013614" y="0"/>
                </a:lnTo>
                <a:lnTo>
                  <a:pt x="12013614" y="6651287"/>
                </a:lnTo>
                <a:lnTo>
                  <a:pt x="0" y="665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7693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Payment success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837400" y="639003"/>
            <a:ext cx="16613200" cy="9008994"/>
            <a:chOff x="0" y="0"/>
            <a:chExt cx="4375493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5493" cy="2372739"/>
            </a:xfrm>
            <a:custGeom>
              <a:avLst/>
              <a:gdLst/>
              <a:ahLst/>
              <a:cxnLst/>
              <a:rect l="l" t="t" r="r" b="b"/>
              <a:pathLst>
                <a:path w="4375493" h="2372739">
                  <a:moveTo>
                    <a:pt x="23767" y="0"/>
                  </a:moveTo>
                  <a:lnTo>
                    <a:pt x="4351727" y="0"/>
                  </a:lnTo>
                  <a:cubicBezTo>
                    <a:pt x="4358030" y="0"/>
                    <a:pt x="4364075" y="2504"/>
                    <a:pt x="4368532" y="6961"/>
                  </a:cubicBezTo>
                  <a:cubicBezTo>
                    <a:pt x="4372989" y="11418"/>
                    <a:pt x="4375493" y="17463"/>
                    <a:pt x="4375493" y="23767"/>
                  </a:cubicBezTo>
                  <a:lnTo>
                    <a:pt x="4375493" y="2348973"/>
                  </a:lnTo>
                  <a:cubicBezTo>
                    <a:pt x="4375493" y="2362098"/>
                    <a:pt x="4364852" y="2372739"/>
                    <a:pt x="4351727" y="2372739"/>
                  </a:cubicBezTo>
                  <a:lnTo>
                    <a:pt x="23767" y="2372739"/>
                  </a:lnTo>
                  <a:cubicBezTo>
                    <a:pt x="17463" y="2372739"/>
                    <a:pt x="11418" y="2370235"/>
                    <a:pt x="6961" y="2365778"/>
                  </a:cubicBezTo>
                  <a:cubicBezTo>
                    <a:pt x="2504" y="2361321"/>
                    <a:pt x="0" y="2355276"/>
                    <a:pt x="0" y="2348973"/>
                  </a:cubicBezTo>
                  <a:lnTo>
                    <a:pt x="0" y="23767"/>
                  </a:lnTo>
                  <a:cubicBezTo>
                    <a:pt x="0" y="10641"/>
                    <a:pt x="10641" y="0"/>
                    <a:pt x="23767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85629" y="1165671"/>
            <a:ext cx="15540044" cy="7737028"/>
          </a:xfrm>
          <a:custGeom>
            <a:avLst/>
            <a:gdLst/>
            <a:ahLst/>
            <a:cxnLst/>
            <a:rect l="l" t="t" r="r" b="b"/>
            <a:pathLst>
              <a:path w="15540044" h="7737028">
                <a:moveTo>
                  <a:pt x="0" y="0"/>
                </a:moveTo>
                <a:lnTo>
                  <a:pt x="15540045" y="0"/>
                </a:lnTo>
                <a:lnTo>
                  <a:pt x="15540045" y="7737029"/>
                </a:lnTo>
                <a:lnTo>
                  <a:pt x="0" y="7737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89794" y="886460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Admin Panel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737317" y="445143"/>
            <a:ext cx="15391963" cy="9008994"/>
            <a:chOff x="0" y="0"/>
            <a:chExt cx="4053850" cy="23727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3851" cy="2372739"/>
            </a:xfrm>
            <a:custGeom>
              <a:avLst/>
              <a:gdLst/>
              <a:ahLst/>
              <a:cxnLst/>
              <a:rect l="l" t="t" r="r" b="b"/>
              <a:pathLst>
                <a:path w="4053851" h="2372739">
                  <a:moveTo>
                    <a:pt x="25652" y="0"/>
                  </a:moveTo>
                  <a:lnTo>
                    <a:pt x="4028198" y="0"/>
                  </a:lnTo>
                  <a:cubicBezTo>
                    <a:pt x="4035002" y="0"/>
                    <a:pt x="4041527" y="2703"/>
                    <a:pt x="4046337" y="7513"/>
                  </a:cubicBezTo>
                  <a:cubicBezTo>
                    <a:pt x="4051148" y="12324"/>
                    <a:pt x="4053851" y="18849"/>
                    <a:pt x="4053851" y="25652"/>
                  </a:cubicBezTo>
                  <a:lnTo>
                    <a:pt x="4053851" y="2347087"/>
                  </a:lnTo>
                  <a:cubicBezTo>
                    <a:pt x="4053851" y="2353890"/>
                    <a:pt x="4051148" y="2360415"/>
                    <a:pt x="4046337" y="2365226"/>
                  </a:cubicBezTo>
                  <a:cubicBezTo>
                    <a:pt x="4041527" y="2370037"/>
                    <a:pt x="4035002" y="2372739"/>
                    <a:pt x="4028198" y="2372739"/>
                  </a:cubicBezTo>
                  <a:lnTo>
                    <a:pt x="25652" y="2372739"/>
                  </a:lnTo>
                  <a:cubicBezTo>
                    <a:pt x="18849" y="2372739"/>
                    <a:pt x="12324" y="2370037"/>
                    <a:pt x="7513" y="2365226"/>
                  </a:cubicBezTo>
                  <a:cubicBezTo>
                    <a:pt x="2703" y="2360415"/>
                    <a:pt x="0" y="2353890"/>
                    <a:pt x="0" y="2347087"/>
                  </a:cubicBezTo>
                  <a:lnTo>
                    <a:pt x="0" y="25652"/>
                  </a:lnTo>
                  <a:cubicBezTo>
                    <a:pt x="0" y="18849"/>
                    <a:pt x="2703" y="12324"/>
                    <a:pt x="7513" y="7513"/>
                  </a:cubicBezTo>
                  <a:cubicBezTo>
                    <a:pt x="12324" y="2703"/>
                    <a:pt x="18849" y="0"/>
                    <a:pt x="25652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49830" y="1144000"/>
            <a:ext cx="14329875" cy="7519940"/>
          </a:xfrm>
          <a:custGeom>
            <a:avLst/>
            <a:gdLst/>
            <a:ahLst/>
            <a:cxnLst/>
            <a:rect l="l" t="t" r="r" b="b"/>
            <a:pathLst>
              <a:path w="14329875" h="7519940">
                <a:moveTo>
                  <a:pt x="0" y="0"/>
                </a:moveTo>
                <a:lnTo>
                  <a:pt x="14329875" y="0"/>
                </a:lnTo>
                <a:lnTo>
                  <a:pt x="14329875" y="7519940"/>
                </a:lnTo>
                <a:lnTo>
                  <a:pt x="0" y="7519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5056685" y="4591937"/>
            <a:ext cx="2666218" cy="624066"/>
            <a:chOff x="0" y="0"/>
            <a:chExt cx="702214" cy="1643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214" cy="164363"/>
            </a:xfrm>
            <a:custGeom>
              <a:avLst/>
              <a:gdLst/>
              <a:ahLst/>
              <a:cxnLst/>
              <a:rect l="l" t="t" r="r" b="b"/>
              <a:pathLst>
                <a:path w="702214" h="164363">
                  <a:moveTo>
                    <a:pt x="0" y="0"/>
                  </a:moveTo>
                  <a:lnTo>
                    <a:pt x="702214" y="0"/>
                  </a:lnTo>
                  <a:lnTo>
                    <a:pt x="702214" y="164363"/>
                  </a:lnTo>
                  <a:lnTo>
                    <a:pt x="0" y="164363"/>
                  </a:lnTo>
                  <a:close/>
                </a:path>
              </a:pathLst>
            </a:custGeom>
            <a:solidFill>
              <a:srgbClr val="191C2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89794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Admin Panel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56785" y="4659495"/>
            <a:ext cx="1218367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5FFF5"/>
                </a:solidFill>
                <a:latin typeface="Canva Sans"/>
              </a:rPr>
              <a:t>Bookings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57863">
            <a:off x="-645644" y="6522070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675216" y="7941284"/>
            <a:ext cx="13464344" cy="842503"/>
          </a:xfrm>
          <a:custGeom>
            <a:avLst/>
            <a:gdLst/>
            <a:ahLst/>
            <a:cxnLst/>
            <a:rect l="l" t="t" r="r" b="b"/>
            <a:pathLst>
              <a:path w="13464344" h="842503">
                <a:moveTo>
                  <a:pt x="0" y="0"/>
                </a:moveTo>
                <a:lnTo>
                  <a:pt x="13464344" y="0"/>
                </a:lnTo>
                <a:lnTo>
                  <a:pt x="13464344" y="842502"/>
                </a:lnTo>
                <a:lnTo>
                  <a:pt x="0" y="842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2" t="-164894" b="-624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588570" y="2745618"/>
            <a:ext cx="15110860" cy="6038169"/>
            <a:chOff x="0" y="0"/>
            <a:chExt cx="3979815" cy="1590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79815" cy="1590300"/>
            </a:xfrm>
            <a:custGeom>
              <a:avLst/>
              <a:gdLst/>
              <a:ahLst/>
              <a:cxnLst/>
              <a:rect l="l" t="t" r="r" b="b"/>
              <a:pathLst>
                <a:path w="3979815" h="1590300">
                  <a:moveTo>
                    <a:pt x="26129" y="0"/>
                  </a:moveTo>
                  <a:lnTo>
                    <a:pt x="3953685" y="0"/>
                  </a:lnTo>
                  <a:cubicBezTo>
                    <a:pt x="3960615" y="0"/>
                    <a:pt x="3967261" y="2753"/>
                    <a:pt x="3972162" y="7653"/>
                  </a:cubicBezTo>
                  <a:cubicBezTo>
                    <a:pt x="3977062" y="12553"/>
                    <a:pt x="3979815" y="19199"/>
                    <a:pt x="3979815" y="26129"/>
                  </a:cubicBezTo>
                  <a:lnTo>
                    <a:pt x="3979815" y="1564170"/>
                  </a:lnTo>
                  <a:cubicBezTo>
                    <a:pt x="3979815" y="1571100"/>
                    <a:pt x="3977062" y="1577746"/>
                    <a:pt x="3972162" y="1582646"/>
                  </a:cubicBezTo>
                  <a:cubicBezTo>
                    <a:pt x="3967261" y="1587547"/>
                    <a:pt x="3960615" y="1590300"/>
                    <a:pt x="3953685" y="1590300"/>
                  </a:cubicBezTo>
                  <a:lnTo>
                    <a:pt x="26129" y="1590300"/>
                  </a:lnTo>
                  <a:cubicBezTo>
                    <a:pt x="19199" y="1590300"/>
                    <a:pt x="12553" y="1587547"/>
                    <a:pt x="7653" y="1582646"/>
                  </a:cubicBezTo>
                  <a:cubicBezTo>
                    <a:pt x="2753" y="1577746"/>
                    <a:pt x="0" y="1571100"/>
                    <a:pt x="0" y="1564170"/>
                  </a:cubicBezTo>
                  <a:lnTo>
                    <a:pt x="0" y="26129"/>
                  </a:lnTo>
                  <a:cubicBezTo>
                    <a:pt x="0" y="19199"/>
                    <a:pt x="2753" y="12553"/>
                    <a:pt x="7653" y="7653"/>
                  </a:cubicBezTo>
                  <a:cubicBezTo>
                    <a:pt x="12553" y="2753"/>
                    <a:pt x="19199" y="0"/>
                    <a:pt x="2612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35030" y="616452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4877" y="3511332"/>
            <a:ext cx="13298247" cy="356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n-US" sz="2532" dirty="0">
                <a:solidFill>
                  <a:srgbClr val="000000"/>
                </a:solidFill>
                <a:ea typeface="DM Sans"/>
              </a:rPr>
              <a:t>➔Implementing AR and VR technologies can enhance the user experience by offering virtual tours, historical reconstructions, and interactive storytelling at heritage sites.</a:t>
            </a:r>
          </a:p>
          <a:p>
            <a:pPr>
              <a:lnSpc>
                <a:spcPts val="3545"/>
              </a:lnSpc>
            </a:pPr>
            <a:endParaRPr lang="en-US" sz="2532" dirty="0">
              <a:solidFill>
                <a:srgbClr val="000000"/>
              </a:solidFill>
              <a:ea typeface="DM Sans"/>
            </a:endParaRPr>
          </a:p>
          <a:p>
            <a:pPr>
              <a:lnSpc>
                <a:spcPts val="3545"/>
              </a:lnSpc>
            </a:pPr>
            <a:r>
              <a:rPr lang="en-US" sz="2532" dirty="0">
                <a:solidFill>
                  <a:srgbClr val="000000"/>
                </a:solidFill>
                <a:ea typeface="DM Sans"/>
              </a:rPr>
              <a:t>➔Expanding the platform to include information about historical and cultural events at these sites would attract more visitors during special occasions.</a:t>
            </a:r>
          </a:p>
          <a:p>
            <a:pPr>
              <a:lnSpc>
                <a:spcPts val="3545"/>
              </a:lnSpc>
            </a:pPr>
            <a:r>
              <a:rPr lang="en-US" sz="2532" dirty="0">
                <a:solidFill>
                  <a:srgbClr val="000000"/>
                </a:solidFill>
                <a:latin typeface="DM Sans"/>
              </a:rPr>
              <a:t>'</a:t>
            </a:r>
          </a:p>
          <a:p>
            <a:pPr marL="0" lvl="0" indent="0">
              <a:lnSpc>
                <a:spcPts val="3545"/>
              </a:lnSpc>
              <a:spcBef>
                <a:spcPct val="0"/>
              </a:spcBef>
            </a:pPr>
            <a:r>
              <a:rPr lang="en-US" sz="2532" dirty="0">
                <a:solidFill>
                  <a:srgbClr val="000000"/>
                </a:solidFill>
                <a:ea typeface="DM Sans"/>
              </a:rPr>
              <a:t>➔Developing advanced crowd management tools, such as predictive analytics and dynamic capacity planning, would optimize visitor flow and reduce congestion at popular heritage sites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57863">
            <a:off x="-645644" y="6522070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675216" y="7941284"/>
            <a:ext cx="13464344" cy="842503"/>
          </a:xfrm>
          <a:custGeom>
            <a:avLst/>
            <a:gdLst/>
            <a:ahLst/>
            <a:cxnLst/>
            <a:rect l="l" t="t" r="r" b="b"/>
            <a:pathLst>
              <a:path w="13464344" h="842503">
                <a:moveTo>
                  <a:pt x="0" y="0"/>
                </a:moveTo>
                <a:lnTo>
                  <a:pt x="13464344" y="0"/>
                </a:lnTo>
                <a:lnTo>
                  <a:pt x="13464344" y="842502"/>
                </a:lnTo>
                <a:lnTo>
                  <a:pt x="0" y="842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2" t="-164894" b="-624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588570" y="2745618"/>
            <a:ext cx="15110860" cy="6038169"/>
            <a:chOff x="0" y="0"/>
            <a:chExt cx="3979815" cy="1590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79815" cy="1590300"/>
            </a:xfrm>
            <a:custGeom>
              <a:avLst/>
              <a:gdLst/>
              <a:ahLst/>
              <a:cxnLst/>
              <a:rect l="l" t="t" r="r" b="b"/>
              <a:pathLst>
                <a:path w="3979815" h="1590300">
                  <a:moveTo>
                    <a:pt x="26129" y="0"/>
                  </a:moveTo>
                  <a:lnTo>
                    <a:pt x="3953685" y="0"/>
                  </a:lnTo>
                  <a:cubicBezTo>
                    <a:pt x="3960615" y="0"/>
                    <a:pt x="3967261" y="2753"/>
                    <a:pt x="3972162" y="7653"/>
                  </a:cubicBezTo>
                  <a:cubicBezTo>
                    <a:pt x="3977062" y="12553"/>
                    <a:pt x="3979815" y="19199"/>
                    <a:pt x="3979815" y="26129"/>
                  </a:cubicBezTo>
                  <a:lnTo>
                    <a:pt x="3979815" y="1564170"/>
                  </a:lnTo>
                  <a:cubicBezTo>
                    <a:pt x="3979815" y="1571100"/>
                    <a:pt x="3977062" y="1577746"/>
                    <a:pt x="3972162" y="1582646"/>
                  </a:cubicBezTo>
                  <a:cubicBezTo>
                    <a:pt x="3967261" y="1587547"/>
                    <a:pt x="3960615" y="1590300"/>
                    <a:pt x="3953685" y="1590300"/>
                  </a:cubicBezTo>
                  <a:lnTo>
                    <a:pt x="26129" y="1590300"/>
                  </a:lnTo>
                  <a:cubicBezTo>
                    <a:pt x="19199" y="1590300"/>
                    <a:pt x="12553" y="1587547"/>
                    <a:pt x="7653" y="1582646"/>
                  </a:cubicBezTo>
                  <a:cubicBezTo>
                    <a:pt x="2753" y="1577746"/>
                    <a:pt x="0" y="1571100"/>
                    <a:pt x="0" y="1564170"/>
                  </a:cubicBezTo>
                  <a:lnTo>
                    <a:pt x="0" y="26129"/>
                  </a:lnTo>
                  <a:cubicBezTo>
                    <a:pt x="0" y="19199"/>
                    <a:pt x="2753" y="12553"/>
                    <a:pt x="7653" y="7653"/>
                  </a:cubicBezTo>
                  <a:cubicBezTo>
                    <a:pt x="12553" y="2753"/>
                    <a:pt x="19199" y="0"/>
                    <a:pt x="2612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35030" y="616452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4877" y="3511332"/>
            <a:ext cx="13298247" cy="266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"/>
              </a:rPr>
              <a:t>By transitioning from traditional paper-based methods to electronic platforms, e-ticketing has streamlined the ticketing process, offering convenience, efficiency, and enhanced user experiences. With features like online purchasing, digital storage, and quick validation, the e-ticketing system has not only simplified ticket management for both users and organizers but has also significantly contributed to reducing paper waste and improving overall event logistics.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57863">
            <a:off x="-645644" y="6522070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675216" y="7941284"/>
            <a:ext cx="13464344" cy="842503"/>
          </a:xfrm>
          <a:custGeom>
            <a:avLst/>
            <a:gdLst/>
            <a:ahLst/>
            <a:cxnLst/>
            <a:rect l="l" t="t" r="r" b="b"/>
            <a:pathLst>
              <a:path w="13464344" h="842503">
                <a:moveTo>
                  <a:pt x="0" y="0"/>
                </a:moveTo>
                <a:lnTo>
                  <a:pt x="13464344" y="0"/>
                </a:lnTo>
                <a:lnTo>
                  <a:pt x="13464344" y="842502"/>
                </a:lnTo>
                <a:lnTo>
                  <a:pt x="0" y="842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2" t="-164894" b="-624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588570" y="2124416"/>
            <a:ext cx="15110860" cy="6038169"/>
            <a:chOff x="0" y="0"/>
            <a:chExt cx="3979815" cy="1590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79815" cy="1590300"/>
            </a:xfrm>
            <a:custGeom>
              <a:avLst/>
              <a:gdLst/>
              <a:ahLst/>
              <a:cxnLst/>
              <a:rect l="l" t="t" r="r" b="b"/>
              <a:pathLst>
                <a:path w="3979815" h="1590300">
                  <a:moveTo>
                    <a:pt x="26129" y="0"/>
                  </a:moveTo>
                  <a:lnTo>
                    <a:pt x="3953685" y="0"/>
                  </a:lnTo>
                  <a:cubicBezTo>
                    <a:pt x="3960615" y="0"/>
                    <a:pt x="3967261" y="2753"/>
                    <a:pt x="3972162" y="7653"/>
                  </a:cubicBezTo>
                  <a:cubicBezTo>
                    <a:pt x="3977062" y="12553"/>
                    <a:pt x="3979815" y="19199"/>
                    <a:pt x="3979815" y="26129"/>
                  </a:cubicBezTo>
                  <a:lnTo>
                    <a:pt x="3979815" y="1564170"/>
                  </a:lnTo>
                  <a:cubicBezTo>
                    <a:pt x="3979815" y="1571100"/>
                    <a:pt x="3977062" y="1577746"/>
                    <a:pt x="3972162" y="1582646"/>
                  </a:cubicBezTo>
                  <a:cubicBezTo>
                    <a:pt x="3967261" y="1587547"/>
                    <a:pt x="3960615" y="1590300"/>
                    <a:pt x="3953685" y="1590300"/>
                  </a:cubicBezTo>
                  <a:lnTo>
                    <a:pt x="26129" y="1590300"/>
                  </a:lnTo>
                  <a:cubicBezTo>
                    <a:pt x="19199" y="1590300"/>
                    <a:pt x="12553" y="1587547"/>
                    <a:pt x="7653" y="1582646"/>
                  </a:cubicBezTo>
                  <a:cubicBezTo>
                    <a:pt x="2753" y="1577746"/>
                    <a:pt x="0" y="1571100"/>
                    <a:pt x="0" y="1564170"/>
                  </a:cubicBezTo>
                  <a:lnTo>
                    <a:pt x="0" y="26129"/>
                  </a:lnTo>
                  <a:cubicBezTo>
                    <a:pt x="0" y="19199"/>
                    <a:pt x="2753" y="12553"/>
                    <a:pt x="7653" y="7653"/>
                  </a:cubicBezTo>
                  <a:cubicBezTo>
                    <a:pt x="12553" y="2753"/>
                    <a:pt x="19199" y="0"/>
                    <a:pt x="2612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322114" y="2391613"/>
            <a:ext cx="8991909" cy="3972789"/>
          </a:xfrm>
          <a:custGeom>
            <a:avLst/>
            <a:gdLst/>
            <a:ahLst/>
            <a:cxnLst/>
            <a:rect l="l" t="t" r="r" b="b"/>
            <a:pathLst>
              <a:path w="8991909" h="3972789">
                <a:moveTo>
                  <a:pt x="0" y="0"/>
                </a:moveTo>
                <a:lnTo>
                  <a:pt x="8991908" y="0"/>
                </a:lnTo>
                <a:lnTo>
                  <a:pt x="8991908" y="3972789"/>
                </a:lnTo>
                <a:lnTo>
                  <a:pt x="0" y="3972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563337" y="3232007"/>
            <a:ext cx="6759515" cy="191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25"/>
              </a:lnSpc>
              <a:spcBef>
                <a:spcPct val="0"/>
              </a:spcBef>
            </a:pPr>
            <a:r>
              <a:rPr lang="en-US" sz="11160">
                <a:solidFill>
                  <a:srgbClr val="373737"/>
                </a:solidFill>
                <a:latin typeface="Knewav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97" y="9329704"/>
            <a:ext cx="11045089" cy="762000"/>
          </a:xfrm>
          <a:custGeom>
            <a:avLst/>
            <a:gdLst/>
            <a:ahLst/>
            <a:cxnLst/>
            <a:rect l="l" t="t" r="r" b="b"/>
            <a:pathLst>
              <a:path w="11045089" h="1032847">
                <a:moveTo>
                  <a:pt x="0" y="0"/>
                </a:moveTo>
                <a:lnTo>
                  <a:pt x="11045089" y="0"/>
                </a:lnTo>
                <a:lnTo>
                  <a:pt x="11045089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8007" r="-2217" b="-788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254281" y="1790700"/>
            <a:ext cx="10825304" cy="7920004"/>
            <a:chOff x="0" y="0"/>
            <a:chExt cx="4179487" cy="2613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9487" cy="2613994"/>
            </a:xfrm>
            <a:custGeom>
              <a:avLst/>
              <a:gdLst/>
              <a:ahLst/>
              <a:cxnLst/>
              <a:rect l="l" t="t" r="r" b="b"/>
              <a:pathLst>
                <a:path w="4179487" h="2613994">
                  <a:moveTo>
                    <a:pt x="0" y="0"/>
                  </a:moveTo>
                  <a:lnTo>
                    <a:pt x="4179487" y="0"/>
                  </a:lnTo>
                  <a:lnTo>
                    <a:pt x="4179487" y="2613994"/>
                  </a:lnTo>
                  <a:lnTo>
                    <a:pt x="0" y="2613994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21048">
            <a:off x="-3395324" y="765490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2521105" y="2448422"/>
            <a:ext cx="4738195" cy="5793763"/>
            <a:chOff x="0" y="0"/>
            <a:chExt cx="1247920" cy="1525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920" cy="1525929"/>
            </a:xfrm>
            <a:custGeom>
              <a:avLst/>
              <a:gdLst/>
              <a:ahLst/>
              <a:cxnLst/>
              <a:rect l="l" t="t" r="r" b="b"/>
              <a:pathLst>
                <a:path w="1247920" h="1525929">
                  <a:moveTo>
                    <a:pt x="0" y="0"/>
                  </a:moveTo>
                  <a:lnTo>
                    <a:pt x="1247920" y="0"/>
                  </a:lnTo>
                  <a:lnTo>
                    <a:pt x="1247920" y="1525929"/>
                  </a:lnTo>
                  <a:lnTo>
                    <a:pt x="0" y="152592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863664" y="3226518"/>
            <a:ext cx="4053078" cy="4114800"/>
          </a:xfrm>
          <a:custGeom>
            <a:avLst/>
            <a:gdLst/>
            <a:ahLst/>
            <a:cxnLst/>
            <a:rect l="l" t="t" r="r" b="b"/>
            <a:pathLst>
              <a:path w="4053078" h="4114800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367722" y="475181"/>
            <a:ext cx="14084209" cy="143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5"/>
              </a:lnSpc>
            </a:pPr>
            <a:r>
              <a:rPr lang="en-US" sz="8482" spc="831" dirty="0">
                <a:solidFill>
                  <a:srgbClr val="231F20"/>
                </a:solidFill>
                <a:latin typeface="Oswald Bold"/>
              </a:rPr>
              <a:t>PROPOSED 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5464" y="1893487"/>
            <a:ext cx="10509806" cy="800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2"/>
              </a:lnSpc>
            </a:pPr>
            <a:r>
              <a:rPr lang="en-US" sz="2473" b="1" dirty="0">
                <a:solidFill>
                  <a:srgbClr val="231F20"/>
                </a:solidFill>
                <a:latin typeface="DM Sans Bold"/>
              </a:rPr>
              <a:t>Online Ticketing and Reservation:</a:t>
            </a:r>
            <a:r>
              <a:rPr lang="en-US" sz="2473" b="1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73" dirty="0">
                <a:solidFill>
                  <a:srgbClr val="231F20"/>
                </a:solidFill>
                <a:latin typeface="DM Sans"/>
              </a:rPr>
              <a:t>Implement a user-friendly e-ticketing platform that allows visitors to purchase tickets and reserve time slots online. </a:t>
            </a:r>
          </a:p>
          <a:p>
            <a:pPr>
              <a:lnSpc>
                <a:spcPts val="3462"/>
              </a:lnSpc>
            </a:pPr>
            <a:endParaRPr lang="en-US" sz="2473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462"/>
              </a:lnSpc>
            </a:pPr>
            <a:r>
              <a:rPr lang="en-US" sz="2473" b="1" dirty="0">
                <a:solidFill>
                  <a:srgbClr val="000000"/>
                </a:solidFill>
                <a:latin typeface="DM Sans Bold"/>
              </a:rPr>
              <a:t>Real-Time Crowd Information: </a:t>
            </a:r>
            <a:r>
              <a:rPr lang="en-US" sz="2473" dirty="0">
                <a:solidFill>
                  <a:srgbClr val="000000"/>
                </a:solidFill>
                <a:latin typeface="DM Sans"/>
              </a:rPr>
              <a:t>Integrate crowd monitoring and tracking technologies at heritage and historical sites. Display real-time crowd updates on the website, including current visitor numbers, peak hours, and any ongoing events.</a:t>
            </a:r>
          </a:p>
          <a:p>
            <a:pPr>
              <a:lnSpc>
                <a:spcPts val="3462"/>
              </a:lnSpc>
            </a:pPr>
            <a:endParaRPr lang="en-US" sz="11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62"/>
              </a:lnSpc>
            </a:pPr>
            <a:r>
              <a:rPr lang="en-US" sz="2473" b="1" dirty="0">
                <a:solidFill>
                  <a:srgbClr val="000000"/>
                </a:solidFill>
                <a:latin typeface="DM Sans Bold"/>
              </a:rPr>
              <a:t>Interactive Destination Guides: </a:t>
            </a:r>
            <a:r>
              <a:rPr lang="en-US" sz="2473" dirty="0">
                <a:solidFill>
                  <a:srgbClr val="000000"/>
                </a:solidFill>
                <a:latin typeface="DM Sans"/>
              </a:rPr>
              <a:t>Provide detailed and interactive guides for each site, offering historical background, architectural insights, and nearby attractions so that people get an idea about the place beforehand.</a:t>
            </a:r>
          </a:p>
          <a:p>
            <a:pPr>
              <a:lnSpc>
                <a:spcPts val="3462"/>
              </a:lnSpc>
            </a:pPr>
            <a:endParaRPr lang="en-US" sz="2473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</a:pPr>
            <a:r>
              <a:rPr lang="en-US" sz="2473" b="1" dirty="0">
                <a:solidFill>
                  <a:srgbClr val="000000"/>
                </a:solidFill>
                <a:latin typeface="DM Sans"/>
              </a:rPr>
              <a:t>24/7 Ticket availability: </a:t>
            </a:r>
            <a:r>
              <a:rPr lang="en-US" sz="2400" dirty="0">
                <a:solidFill>
                  <a:srgbClr val="231F20"/>
                </a:solidFill>
                <a:latin typeface="DM Sans"/>
              </a:rPr>
              <a:t>A visitor can book, purchase and print out the electronic ticket any time 24 hours a day which will improve the sales and business profit.</a:t>
            </a:r>
            <a:endParaRPr lang="en-US" sz="2473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73" dirty="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87170" y="1374256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8489" y="3435724"/>
            <a:ext cx="13451022" cy="343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2"/>
              </a:lnSpc>
              <a:spcBef>
                <a:spcPct val="0"/>
              </a:spcBef>
            </a:pPr>
            <a:r>
              <a:rPr lang="en-US" sz="3262" spc="319" dirty="0">
                <a:solidFill>
                  <a:srgbClr val="231F20"/>
                </a:solidFill>
                <a:latin typeface="DM Sans"/>
              </a:rPr>
              <a:t>Welcome to </a:t>
            </a:r>
            <a:r>
              <a:rPr lang="en-US" sz="3262" b="1" spc="319" dirty="0">
                <a:solidFill>
                  <a:srgbClr val="231F20"/>
                </a:solidFill>
                <a:latin typeface="DM Sans"/>
              </a:rPr>
              <a:t>TOURS</a:t>
            </a:r>
            <a:r>
              <a:rPr lang="en-US" sz="3262" spc="319" dirty="0">
                <a:solidFill>
                  <a:srgbClr val="231F20"/>
                </a:solidFill>
                <a:latin typeface="DM Sans"/>
              </a:rPr>
              <a:t>, your gateway to exploring the rich heritage and historical wonders of the world while staying informed about crowd conditions. We are excited to present a seamless and user-friendly platform that empowers you to discover and experience iconic sites in a hassle-free manner.</a:t>
            </a:r>
          </a:p>
        </p:txBody>
      </p:sp>
      <p:sp>
        <p:nvSpPr>
          <p:cNvPr id="7" name="Freeform 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491716" y="4015870"/>
            <a:ext cx="9304569" cy="202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38"/>
              </a:lnSpc>
              <a:spcBef>
                <a:spcPct val="0"/>
              </a:spcBef>
            </a:pPr>
            <a:r>
              <a:rPr lang="en-US" sz="11813">
                <a:solidFill>
                  <a:srgbClr val="000000"/>
                </a:solidFill>
                <a:latin typeface="Oswald Bold"/>
              </a:rPr>
              <a:t>Functional 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424493" y="832863"/>
            <a:ext cx="14110892" cy="8621275"/>
            <a:chOff x="0" y="0"/>
            <a:chExt cx="3716449" cy="22706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16449" cy="2270624"/>
            </a:xfrm>
            <a:custGeom>
              <a:avLst/>
              <a:gdLst/>
              <a:ahLst/>
              <a:cxnLst/>
              <a:rect l="l" t="t" r="r" b="b"/>
              <a:pathLst>
                <a:path w="3716449" h="2270624">
                  <a:moveTo>
                    <a:pt x="27981" y="0"/>
                  </a:moveTo>
                  <a:lnTo>
                    <a:pt x="3688468" y="0"/>
                  </a:lnTo>
                  <a:cubicBezTo>
                    <a:pt x="3703922" y="0"/>
                    <a:pt x="3716449" y="12528"/>
                    <a:pt x="3716449" y="27981"/>
                  </a:cubicBezTo>
                  <a:lnTo>
                    <a:pt x="3716449" y="2242643"/>
                  </a:lnTo>
                  <a:cubicBezTo>
                    <a:pt x="3716449" y="2258096"/>
                    <a:pt x="3703922" y="2270624"/>
                    <a:pt x="3688468" y="2270624"/>
                  </a:cubicBezTo>
                  <a:lnTo>
                    <a:pt x="27981" y="2270624"/>
                  </a:lnTo>
                  <a:cubicBezTo>
                    <a:pt x="12528" y="2270624"/>
                    <a:pt x="0" y="2258096"/>
                    <a:pt x="0" y="2242643"/>
                  </a:cubicBezTo>
                  <a:lnTo>
                    <a:pt x="0" y="27981"/>
                  </a:lnTo>
                  <a:cubicBezTo>
                    <a:pt x="0" y="12528"/>
                    <a:pt x="12528" y="0"/>
                    <a:pt x="27981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753790" y="1864611"/>
            <a:ext cx="12780420" cy="6557777"/>
          </a:xfrm>
          <a:custGeom>
            <a:avLst/>
            <a:gdLst/>
            <a:ahLst/>
            <a:cxnLst/>
            <a:rect l="l" t="t" r="r" b="b"/>
            <a:pathLst>
              <a:path w="12780420" h="6557777">
                <a:moveTo>
                  <a:pt x="0" y="0"/>
                </a:moveTo>
                <a:lnTo>
                  <a:pt x="12780420" y="0"/>
                </a:lnTo>
                <a:lnTo>
                  <a:pt x="12780420" y="6557778"/>
                </a:lnTo>
                <a:lnTo>
                  <a:pt x="0" y="655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7534151" y="2070763"/>
            <a:ext cx="3276955" cy="528638"/>
            <a:chOff x="0" y="0"/>
            <a:chExt cx="863066" cy="1392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3066" cy="139230"/>
            </a:xfrm>
            <a:custGeom>
              <a:avLst/>
              <a:gdLst/>
              <a:ahLst/>
              <a:cxnLst/>
              <a:rect l="l" t="t" r="r" b="b"/>
              <a:pathLst>
                <a:path w="863066" h="139230">
                  <a:moveTo>
                    <a:pt x="0" y="0"/>
                  </a:moveTo>
                  <a:lnTo>
                    <a:pt x="863066" y="0"/>
                  </a:lnTo>
                  <a:lnTo>
                    <a:pt x="863066" y="139230"/>
                  </a:lnTo>
                  <a:lnTo>
                    <a:pt x="0" y="139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57645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Functional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34151" y="2019011"/>
            <a:ext cx="3276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Tours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424493" y="832863"/>
            <a:ext cx="14110892" cy="8621275"/>
            <a:chOff x="0" y="0"/>
            <a:chExt cx="3716449" cy="22706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16449" cy="2270624"/>
            </a:xfrm>
            <a:custGeom>
              <a:avLst/>
              <a:gdLst/>
              <a:ahLst/>
              <a:cxnLst/>
              <a:rect l="l" t="t" r="r" b="b"/>
              <a:pathLst>
                <a:path w="3716449" h="2270624">
                  <a:moveTo>
                    <a:pt x="27981" y="0"/>
                  </a:moveTo>
                  <a:lnTo>
                    <a:pt x="3688468" y="0"/>
                  </a:lnTo>
                  <a:cubicBezTo>
                    <a:pt x="3703922" y="0"/>
                    <a:pt x="3716449" y="12528"/>
                    <a:pt x="3716449" y="27981"/>
                  </a:cubicBezTo>
                  <a:lnTo>
                    <a:pt x="3716449" y="2242643"/>
                  </a:lnTo>
                  <a:cubicBezTo>
                    <a:pt x="3716449" y="2258096"/>
                    <a:pt x="3703922" y="2270624"/>
                    <a:pt x="3688468" y="2270624"/>
                  </a:cubicBezTo>
                  <a:lnTo>
                    <a:pt x="27981" y="2270624"/>
                  </a:lnTo>
                  <a:cubicBezTo>
                    <a:pt x="12528" y="2270624"/>
                    <a:pt x="0" y="2258096"/>
                    <a:pt x="0" y="2242643"/>
                  </a:cubicBezTo>
                  <a:lnTo>
                    <a:pt x="0" y="27981"/>
                  </a:lnTo>
                  <a:cubicBezTo>
                    <a:pt x="0" y="12528"/>
                    <a:pt x="12528" y="0"/>
                    <a:pt x="27981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116872" y="1517404"/>
            <a:ext cx="12726135" cy="5645907"/>
          </a:xfrm>
          <a:custGeom>
            <a:avLst/>
            <a:gdLst/>
            <a:ahLst/>
            <a:cxnLst/>
            <a:rect l="l" t="t" r="r" b="b"/>
            <a:pathLst>
              <a:path w="12726135" h="5645907">
                <a:moveTo>
                  <a:pt x="0" y="0"/>
                </a:moveTo>
                <a:lnTo>
                  <a:pt x="12726135" y="0"/>
                </a:lnTo>
                <a:lnTo>
                  <a:pt x="12726135" y="5645906"/>
                </a:lnTo>
                <a:lnTo>
                  <a:pt x="0" y="564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2" r="-15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457645" y="86931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Functional 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34968" y="4199506"/>
            <a:ext cx="8618065" cy="171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65"/>
              </a:lnSpc>
            </a:pPr>
            <a:r>
              <a:rPr lang="en-US" sz="10192" spc="998">
                <a:solidFill>
                  <a:srgbClr val="231F20"/>
                </a:solidFill>
                <a:latin typeface="Oswald Bold"/>
              </a:rPr>
              <a:t>OR-DIAGRAM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56793">
            <a:off x="-6106073" y="5514056"/>
            <a:ext cx="9302903" cy="9545889"/>
          </a:xfrm>
          <a:custGeom>
            <a:avLst/>
            <a:gdLst/>
            <a:ahLst/>
            <a:cxnLst/>
            <a:rect l="l" t="t" r="r" b="b"/>
            <a:pathLst>
              <a:path w="9302903" h="9545889">
                <a:moveTo>
                  <a:pt x="0" y="0"/>
                </a:moveTo>
                <a:lnTo>
                  <a:pt x="9302903" y="0"/>
                </a:lnTo>
                <a:lnTo>
                  <a:pt x="9302903" y="9545888"/>
                </a:lnTo>
                <a:lnTo>
                  <a:pt x="0" y="954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106498">
            <a:off x="13598637" y="-178978"/>
            <a:ext cx="9661421" cy="2415355"/>
          </a:xfrm>
          <a:custGeom>
            <a:avLst/>
            <a:gdLst/>
            <a:ahLst/>
            <a:cxnLst/>
            <a:rect l="l" t="t" r="r" b="b"/>
            <a:pathLst>
              <a:path w="9661421" h="2415355">
                <a:moveTo>
                  <a:pt x="0" y="0"/>
                </a:moveTo>
                <a:lnTo>
                  <a:pt x="9661421" y="0"/>
                </a:lnTo>
                <a:lnTo>
                  <a:pt x="9661421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52566" y="279382"/>
            <a:ext cx="16782867" cy="9728236"/>
            <a:chOff x="0" y="0"/>
            <a:chExt cx="4420179" cy="25621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0179" cy="2562169"/>
            </a:xfrm>
            <a:custGeom>
              <a:avLst/>
              <a:gdLst/>
              <a:ahLst/>
              <a:cxnLst/>
              <a:rect l="l" t="t" r="r" b="b"/>
              <a:pathLst>
                <a:path w="4420179" h="2562169">
                  <a:moveTo>
                    <a:pt x="23526" y="0"/>
                  </a:moveTo>
                  <a:lnTo>
                    <a:pt x="4396653" y="0"/>
                  </a:lnTo>
                  <a:cubicBezTo>
                    <a:pt x="4409646" y="0"/>
                    <a:pt x="4420179" y="10533"/>
                    <a:pt x="4420179" y="23526"/>
                  </a:cubicBezTo>
                  <a:lnTo>
                    <a:pt x="4420179" y="2538643"/>
                  </a:lnTo>
                  <a:cubicBezTo>
                    <a:pt x="4420179" y="2551636"/>
                    <a:pt x="4409646" y="2562169"/>
                    <a:pt x="4396653" y="2562169"/>
                  </a:cubicBezTo>
                  <a:lnTo>
                    <a:pt x="23526" y="2562169"/>
                  </a:lnTo>
                  <a:cubicBezTo>
                    <a:pt x="10533" y="2562169"/>
                    <a:pt x="0" y="2551636"/>
                    <a:pt x="0" y="2538643"/>
                  </a:cubicBezTo>
                  <a:lnTo>
                    <a:pt x="0" y="23526"/>
                  </a:lnTo>
                  <a:cubicBezTo>
                    <a:pt x="0" y="10533"/>
                    <a:pt x="10533" y="0"/>
                    <a:pt x="23526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28921" y="794923"/>
            <a:ext cx="15630158" cy="8086908"/>
          </a:xfrm>
          <a:custGeom>
            <a:avLst/>
            <a:gdLst/>
            <a:ahLst/>
            <a:cxnLst/>
            <a:rect l="l" t="t" r="r" b="b"/>
            <a:pathLst>
              <a:path w="15630158" h="8086908">
                <a:moveTo>
                  <a:pt x="0" y="0"/>
                </a:moveTo>
                <a:lnTo>
                  <a:pt x="15630158" y="0"/>
                </a:lnTo>
                <a:lnTo>
                  <a:pt x="15630158" y="8086908"/>
                </a:lnTo>
                <a:lnTo>
                  <a:pt x="0" y="808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91508" y="9061450"/>
            <a:ext cx="604459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</a:rPr>
              <a:t>OR-Diagram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573</Words>
  <Application>Microsoft Office PowerPoint</Application>
  <PresentationFormat>Custom</PresentationFormat>
  <Paragraphs>70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Helvetica World</vt:lpstr>
      <vt:lpstr>Knewave</vt:lpstr>
      <vt:lpstr>DM Sans Bold</vt:lpstr>
      <vt:lpstr>Open Sauce</vt:lpstr>
      <vt:lpstr>Canva Sans</vt:lpstr>
      <vt:lpstr>Arial</vt:lpstr>
      <vt:lpstr>DM Sans</vt:lpstr>
      <vt:lpstr>Oswald Bold</vt:lpstr>
      <vt:lpstr>Helvetica World Bold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Pritam Sarkar</cp:lastModifiedBy>
  <cp:revision>4</cp:revision>
  <dcterms:created xsi:type="dcterms:W3CDTF">2006-08-16T00:00:00Z</dcterms:created>
  <dcterms:modified xsi:type="dcterms:W3CDTF">2023-08-08T18:25:08Z</dcterms:modified>
  <dc:identifier>DAFq4WOVhpw</dc:identifier>
</cp:coreProperties>
</file>